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78" r:id="rId5"/>
    <p:sldId id="281" r:id="rId6"/>
    <p:sldId id="292" r:id="rId7"/>
    <p:sldId id="280" r:id="rId8"/>
    <p:sldId id="282" r:id="rId9"/>
    <p:sldId id="283" r:id="rId10"/>
    <p:sldId id="293" r:id="rId11"/>
    <p:sldId id="285" r:id="rId12"/>
    <p:sldId id="286" r:id="rId13"/>
    <p:sldId id="294" r:id="rId14"/>
    <p:sldId id="295" r:id="rId15"/>
    <p:sldId id="296" r:id="rId16"/>
    <p:sldId id="288" r:id="rId17"/>
    <p:sldId id="289" r:id="rId18"/>
    <p:sldId id="290" r:id="rId19"/>
    <p:sldId id="297" r:id="rId20"/>
    <p:sldId id="291" r:id="rId21"/>
    <p:sldId id="298" r:id="rId2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4" autoAdjust="0"/>
    <p:restoredTop sz="94619" autoAdjust="0"/>
  </p:normalViewPr>
  <p:slideViewPr>
    <p:cSldViewPr snapToGrid="0">
      <p:cViewPr varScale="1">
        <p:scale>
          <a:sx n="59" d="100"/>
          <a:sy n="59" d="100"/>
        </p:scale>
        <p:origin x="10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B6EC6-B3D5-463C-81D6-CFCB32E6316D}" type="datetime1">
              <a:rPr lang="it-IT" smtClean="0"/>
              <a:t>23/07/2025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3BC0E-9824-4C89-AFF3-76AD45D5EAD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5788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C3BD83F-4E98-4492-9EEF-7E22B46C52B7}" type="datetime1">
              <a:rPr lang="it-IT" noProof="0" smtClean="0"/>
              <a:t>23/07/2025</a:t>
            </a:fld>
            <a:endParaRPr lang="it-IT" noProof="0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1819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3A165-E5BD-1A40-D306-D4EE4EB76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6380895-B74F-7276-1905-CBDF76E7D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2456C92-2272-160A-2E69-18E68F20A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4418E8-0A0D-67CE-E2F2-4BCD6C4E7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295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6090D-2F2C-D965-AD77-685C5D77A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57F792D-3A4E-B203-DCE7-FBCB12E436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E3B38AB-E0B8-8650-DF76-682C3241C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611B4F-1D01-6ED0-7222-6C28D4434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975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A3970-F90E-072D-5339-055E346F7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11911EC-1302-74B7-CE42-C540E8EC7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5AE85C1-29F6-73CA-7376-9094E5F12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63B9C0-2E42-10E5-C7E4-5AE4339B9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281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D5ADA-2479-AE87-EBE9-5E1C74A5A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45EB31B-97FA-134C-07E2-80D4EEE71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A27A9D5-070B-F39B-EABA-629F2F290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9D7273-651B-14CB-48FA-A6BC68D8E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192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13D9D-D7B5-B41E-C04D-BE1E9D0FE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64E0206-ECA5-05EF-6C46-D5B14EAE9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8725741-5F5C-CB90-7147-E538ACB50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A9D6C2-4C5A-1E88-E823-82B6B238E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361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DF17D-668C-CD8E-4ADE-E991EE645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ED60FA4-1200-59C5-900F-EB4F75CA7F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2C908BD-8EDE-2B25-EF63-BC6257E17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E04740E-DFE1-CB9F-6263-D45047BB41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004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658A5-A665-F44E-0730-BC6C43C21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3BB384D-BC63-0626-0C33-757FB0E432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6DFF199-4874-0FC0-20FC-30FE69733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6DD130-E938-73A1-48CE-9CF74D218A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152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A9ECA-B8D4-CC86-09FC-C8966521D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E29774B-0C2D-0C0E-0460-4E40054B6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4138416-9749-62B6-51D3-4774B3719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605958-9D2B-8912-F639-DEC741FC34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94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A25D9-6BD8-F3E7-8D6A-F035BB7A9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4BBFA52-99A4-5A5E-A7FA-1DFE7D846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A698D2C-84F8-3665-D805-82DDE0BCE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D62ED0-1424-F6AD-6F3C-CD502FD852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222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6E098-334D-1B08-FB06-A3DE462CE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17B297-BDD3-05BE-43CA-3EC169B87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728A84F-725D-DB40-FD23-D50C05336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42FD44-113F-56F0-F3DB-83BD2E5E8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186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286E3-BE46-05EE-BF72-008AD0F01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8CAA096-7EAF-5B51-0F2C-83A805A4AB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948FFE4-2EDA-83A5-FAC0-C5C1AC4A0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0248AB-E3C5-7361-B447-C8E4788194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919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D4789-7042-5319-FE4C-9DFA85153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E8436F3-2A6F-399A-0585-ABC353775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519BF08-89F7-281C-1BDD-AE349B526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DE333F-5FC6-4505-A281-22DE501EF6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33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4593D-7B93-E4AF-07B4-B54388D16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775F53D-EA1A-D77D-2BFF-BC8B1D65C7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EA5D1C4-59AB-DCF3-B182-709DF43C9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9E914C-A348-7D83-42A2-8BFEF13ECD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660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83F2-1789-55A3-9233-99F017258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CF9971B-B28C-83EE-DE8F-4AE59461C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C1B9D55-99CC-C1DB-118D-E354E1D49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460696-4203-DAB2-44FE-56FD9FB71F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900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BCEBE-F4F1-2148-3320-ACC07C36A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C15FDF6-2917-F362-3816-C5EC61B2C9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7EAD703-E4F5-5ADA-E231-D80E6AB8F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1C3CE5-4ACC-81CB-45A0-0BB2F569B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418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531DE-77CA-193D-D305-FC4EB00A7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77072E7-9675-EA93-717F-99E1DDEB4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9519E8A-11B9-4E02-9508-858DB6528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2E9BA1-186D-6218-B882-A007442EBB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447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50791-E745-CB2A-C181-8C09A5158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518C7FF-D5BB-C70C-992C-18E96A64F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B65F6CD-4443-A2BB-074B-EEB50A819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43261C-9CED-319F-0BB9-9BA5AA0052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it-IT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04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430EA8-14E0-449E-BAE3-251675D71AE6}" type="datetime1">
              <a:rPr lang="it-IT" noProof="0" smtClean="0"/>
              <a:t>23/07/2025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F78D5D-AA22-4573-9291-14D0AF71C42B}" type="datetime1">
              <a:rPr lang="it-IT" noProof="0" smtClean="0"/>
              <a:t>23/07/2025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78ABFA-54CE-43CD-826A-3027CF279575}" type="datetime1">
              <a:rPr lang="it-IT" noProof="0" smtClean="0"/>
              <a:t>23/07/2025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BAB2A0-48BA-414C-9B57-A788F181FD55}" type="datetime1">
              <a:rPr lang="it-IT" noProof="0" smtClean="0"/>
              <a:t>23/07/2025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Casella di tes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sella di tes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63BDD-0DE4-44A9-968C-0F85F7310FF1}" type="datetime1">
              <a:rPr lang="it-IT" noProof="0" smtClean="0"/>
              <a:t>23/07/2025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 hasCustomPrompt="1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E01353-0AF6-44A0-B56A-EC9948C56E05}" type="datetime1">
              <a:rPr lang="it-IT" noProof="0" smtClean="0"/>
              <a:t>23/07/2025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magin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magin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E39B2-8246-4CE7-8324-4F270EFD3EA1}" type="datetime1">
              <a:rPr lang="it-IT" noProof="0" smtClean="0"/>
              <a:t>23/07/2025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6BD73F-1D7D-41AA-92C7-1C9F1FD86CC7}" type="datetime1">
              <a:rPr lang="it-IT" noProof="0" smtClean="0"/>
              <a:t>23/07/2025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1BD0A3-4FDD-4105-8508-C4D976B5E040}" type="datetime1">
              <a:rPr lang="it-IT" noProof="0" smtClean="0"/>
              <a:t>23/07/2025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77ECA7-39D9-4859-87B6-739D39A2DFF4}" type="datetime1">
              <a:rPr lang="it-IT" noProof="0" smtClean="0"/>
              <a:t>23/07/2025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magin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 dirty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EC704-95ED-497D-8A83-2665E273E4A0}" type="datetime1">
              <a:rPr lang="it-IT" noProof="0" smtClean="0"/>
              <a:t>23/07/2025</a:t>
            </a:fld>
            <a:endParaRPr lang="it-IT" noProof="0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BF8B62-C02F-4DCC-BF7C-5E5DD2E64A59}" type="datetime1">
              <a:rPr lang="it-IT" noProof="0" smtClean="0"/>
              <a:t>23/07/2025</a:t>
            </a:fld>
            <a:endParaRPr lang="it-IT" noProof="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0C0D22-0C9C-4097-9FAB-102F6555ACEA}" type="datetime1">
              <a:rPr lang="it-IT" noProof="0" smtClean="0"/>
              <a:t>23/07/2025</a:t>
            </a:fld>
            <a:endParaRPr lang="it-IT" noProof="0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0E368-2E43-4CDB-872B-57DD268A5739}" type="datetime1">
              <a:rPr lang="it-IT" noProof="0" smtClean="0"/>
              <a:t>23/07/2025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07B06D-763E-4405-9BAD-7DE5E79BD4A9}" type="datetime1">
              <a:rPr lang="it-IT" noProof="0" smtClean="0"/>
              <a:t>23/07/2025</a:t>
            </a:fld>
            <a:endParaRPr lang="it-IT" noProof="0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91637636-B1F9-4ACF-A85F-2E09AC1D2476}" type="datetime1">
              <a:rPr lang="it-IT" noProof="0" smtClean="0"/>
              <a:t>23/07/2025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7.png"/><Relationship Id="rId4" Type="http://schemas.openxmlformats.org/officeDocument/2006/relationships/image" Target="../media/image1.jpe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igura a mano libera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/>
          </a:bodyPr>
          <a:lstStyle/>
          <a:p>
            <a:pPr algn="l"/>
            <a:r>
              <a:rPr lang="it-IT" sz="4000"/>
              <a:t>Variational Monte Carlo method</a:t>
            </a:r>
            <a:endParaRPr lang="it-IT" sz="40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650377"/>
            <a:ext cx="3485072" cy="534100"/>
          </a:xfrm>
        </p:spPr>
        <p:txBody>
          <a:bodyPr rtlCol="0">
            <a:normAutofit/>
          </a:bodyPr>
          <a:lstStyle/>
          <a:p>
            <a:pPr algn="l" rtl="0"/>
            <a:r>
              <a:rPr lang="it-IT" sz="2300"/>
              <a:t>Ilaria Carpi</a:t>
            </a:r>
            <a:endParaRPr lang="it-IT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8DD1A2-5A71-E5D6-0226-B84F1BD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3CCB7ABD-F660-82AA-8487-CDDF5DBC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478C9B1-1D49-D1B1-F486-0DD44F4E9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44B732D6-0AE9-24E2-D1E6-1F8FE8989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DE4265C-0651-B6A2-2153-EF0E19F6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1D Harmonic Oscillator</a:t>
            </a:r>
            <a:endParaRPr lang="it-IT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9B286672-4776-3BCE-6406-612E0D3573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732449"/>
                <a:ext cx="9781476" cy="4652022"/>
              </a:xfrm>
            </p:spPr>
            <p:txBody>
              <a:bodyPr rtlCol="0" anchor="t">
                <a:normAutofit/>
              </a:bodyPr>
              <a:lstStyle/>
              <a:p>
                <a:endParaRPr lang="it-IT" sz="2400"/>
              </a:p>
              <a:p>
                <a:r>
                  <a:rPr lang="it-IT" sz="2400"/>
                  <a:t>Then, start the Markov chain to find the energy minimum, starting from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it-IT" sz="2400"/>
                  <a:t> (the expected value in the minimum is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sz="2400"/>
                  <a:t>)</a:t>
                </a:r>
              </a:p>
              <a:p>
                <a:r>
                  <a:rPr lang="it-IT" sz="2400"/>
                  <a:t>Algorithm: </a:t>
                </a:r>
              </a:p>
              <a:p>
                <a:pPr lvl="1"/>
                <a:r>
                  <a:rPr lang="it-IT" sz="1600"/>
                  <a:t>Generate each value of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1600"/>
                  <a:t> as a random step</a:t>
                </a:r>
              </a:p>
              <a:p>
                <a:pPr marL="450000" lvl="1" indent="0">
                  <a:buNone/>
                </a:pPr>
                <a:endParaRPr lang="it-IT" sz="1600"/>
              </a:p>
              <a:p>
                <a:pPr lvl="1"/>
                <a:endParaRPr lang="it-IT" sz="1600"/>
              </a:p>
              <a:p>
                <a:pPr lvl="1"/>
                <a:r>
                  <a:rPr lang="it-IT" sz="1600"/>
                  <a:t>Calculate the energy and variance using correlated sampling</a:t>
                </a:r>
              </a:p>
              <a:p>
                <a:pPr marL="450000" lvl="1" indent="0">
                  <a:buNone/>
                </a:pPr>
                <a:endParaRPr lang="it-IT" sz="2200"/>
              </a:p>
              <a:p>
                <a:pPr marL="36900" indent="0">
                  <a:buNone/>
                </a:pPr>
                <a:endParaRPr lang="it-IT" sz="2400"/>
              </a:p>
              <a:p>
                <a:pPr marL="36900" indent="0">
                  <a:buNone/>
                </a:pPr>
                <a:endParaRPr lang="it-IT" sz="2400"/>
              </a:p>
              <a:p>
                <a:pPr marL="36900" indent="0">
                  <a:buNone/>
                </a:pPr>
                <a:endParaRPr lang="it-IT" sz="2400"/>
              </a:p>
              <a:p>
                <a:pPr marL="36900" indent="0" rtl="0">
                  <a:buNone/>
                </a:pPr>
                <a:endParaRPr lang="it-IT" sz="2400"/>
              </a:p>
            </p:txBody>
          </p:sp>
        </mc:Choice>
        <mc:Fallback xmlns="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9B286672-4776-3BCE-6406-612E0D357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732449"/>
                <a:ext cx="9781476" cy="4652022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132357C6-72F7-3A96-B829-D9DC4B2E27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1373" y="5294239"/>
            <a:ext cx="6641077" cy="109023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7451B29-03BA-9613-F6C3-6BFC882C25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9730" y="4307677"/>
            <a:ext cx="4649060" cy="28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27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533161-C635-2DFB-861E-9E0C88A5E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A0E47EF8-29D2-7A7D-2989-E58BC5D39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98F02A-B4FF-AAF7-7A33-DF8611C68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AF4614DC-5E72-C2A7-0689-AD35A5F23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B0446B5-7A5B-1797-4CF6-AAC240A41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1D Harmonic Oscillator</a:t>
            </a:r>
            <a:endParaRPr lang="it-IT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5EDBE240-36E4-00FE-B59A-63F640062C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732449"/>
                <a:ext cx="4114714" cy="4652022"/>
              </a:xfrm>
            </p:spPr>
            <p:txBody>
              <a:bodyPr rtlCol="0" anchor="t">
                <a:normAutofit/>
              </a:bodyPr>
              <a:lstStyle/>
              <a:p>
                <a:endParaRPr lang="it-IT" sz="2400"/>
              </a:p>
              <a:p>
                <a:r>
                  <a:rPr lang="it-IT" sz="2400"/>
                  <a:t>Ask the Metropolis question:</a:t>
                </a:r>
              </a:p>
              <a:p>
                <a:pPr marL="36900" indent="0">
                  <a:buNone/>
                </a:pPr>
                <a:endParaRPr lang="it-IT" sz="2400"/>
              </a:p>
              <a:p>
                <a:pPr lvl="1"/>
                <a:r>
                  <a:rPr lang="it-IT" sz="140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d>
                      <m:d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e>
                    </m:d>
                    <m:r>
                      <a:rPr lang="it-IT" sz="14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it-IT" sz="1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it-IT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400"/>
                  <a:t>, the move is accepted; if instead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d>
                      <m:d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e>
                    </m:d>
                    <m:r>
                      <a:rPr lang="it-IT" sz="14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d>
                      <m:d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400"/>
                  <a:t>, we evaluate the step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it-IT" sz="1400"/>
                  <a:t> using as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it-IT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d>
                          <m:d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𝑛𝑒𝑤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it-IT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d>
                          <m:d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it-IT" sz="1400"/>
              </a:p>
              <a:p>
                <a:pPr lvl="1"/>
                <a:endParaRPr lang="it-IT" sz="1400"/>
              </a:p>
              <a:p>
                <a:pPr lvl="1"/>
                <a:r>
                  <a:rPr lang="it-IT" sz="1400"/>
                  <a:t>We also store the value of the minimum energy and update it in every cycle </a:t>
                </a:r>
              </a:p>
              <a:p>
                <a:endParaRPr lang="it-IT" sz="2400"/>
              </a:p>
              <a:p>
                <a:pPr marL="36900" indent="0">
                  <a:buNone/>
                </a:pPr>
                <a:endParaRPr lang="it-IT" sz="2200"/>
              </a:p>
              <a:p>
                <a:pPr marL="36900" indent="0">
                  <a:buNone/>
                </a:pPr>
                <a:endParaRPr lang="it-IT" sz="2400"/>
              </a:p>
              <a:p>
                <a:pPr marL="36900" indent="0">
                  <a:buNone/>
                </a:pPr>
                <a:endParaRPr lang="it-IT" sz="2400"/>
              </a:p>
              <a:p>
                <a:pPr marL="36900" indent="0">
                  <a:buNone/>
                </a:pPr>
                <a:endParaRPr lang="it-IT" sz="2400"/>
              </a:p>
              <a:p>
                <a:pPr marL="36900" indent="0" rtl="0">
                  <a:buNone/>
                </a:pPr>
                <a:endParaRPr lang="it-IT" sz="2400"/>
              </a:p>
            </p:txBody>
          </p:sp>
        </mc:Choice>
        <mc:Fallback xmlns="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5EDBE240-36E4-00FE-B59A-63F640062C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732449"/>
                <a:ext cx="4114714" cy="4652022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4A4EE42F-DAA6-7895-99C1-FEB2CE944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6991" y="2364290"/>
            <a:ext cx="5410171" cy="342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22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EC3EB3-25D9-9B8E-380C-618CA4B14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776D3584-17E5-5A31-7DE6-E4F42A29C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B45C02B-71C3-CB71-7A41-A85CE28D0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6E71F560-1949-5F10-DB50-897E01AB9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CF88975-246A-2289-7731-E466085F4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1D Harmonic Oscillator: results</a:t>
            </a:r>
            <a:endParaRPr lang="it-IT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55F5551-CBB4-1C85-1756-23BA67D0E462}"/>
                  </a:ext>
                </a:extLst>
              </p:cNvPr>
              <p:cNvSpPr txBox="1"/>
              <p:nvPr/>
            </p:nvSpPr>
            <p:spPr>
              <a:xfrm>
                <a:off x="2331790" y="2189649"/>
                <a:ext cx="3925235" cy="4068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06000" defTabSz="457200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E3DED1"/>
                  </a:buClr>
                  <a:buSzPct val="70000"/>
                  <a:buFont typeface="Wingdings 2" charset="2"/>
                  <a:buChar char=""/>
                  <a:defRPr/>
                </a:pPr>
                <a:r>
                  <a:rPr kumimoji="0" lang="it-IT" sz="2400" b="0" i="0" u="none" strike="noStrike" kern="1200" cap="none" spc="0" normalizeH="0" baseline="0" noProof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Goudy Old Style"/>
                  </a:rPr>
                  <a:t>From these graphs we see that the minimum energy is around </a:t>
                </a:r>
                <a14:m>
                  <m:oMath xmlns:m="http://schemas.openxmlformats.org/officeDocument/2006/math">
                    <m:r>
                      <a:rPr kumimoji="0" lang="it-IT" sz="24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0" lang="it-IT" sz="2400" b="0" i="1" u="none" strike="noStrike" kern="1200" cap="none" spc="0" normalizeH="0" baseline="0" noProof="0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2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0" lang="it-IT" sz="2400" b="0" i="0" u="none" strike="noStrike" kern="1200" cap="none" spc="0" normalizeH="0" baseline="0" noProof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Goudy Old Style"/>
                  </a:rPr>
                  <a:t>, and the value at the minimum is approximately</a:t>
                </a:r>
                <a:r>
                  <a:rPr kumimoji="0" lang="it-IT" sz="2400" b="0" i="0" u="none" strike="noStrike" kern="1200" cap="none" spc="0" normalizeH="0" noProof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Goudy Old Styl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it-IT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it-IT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it-IT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it-IT" sz="2400">
                  <a:solidFill>
                    <a:schemeClr val="tx2"/>
                  </a:solidFill>
                </a:endParaRPr>
              </a:p>
              <a:p>
                <a:pPr marL="342900" indent="-306000" defTabSz="457200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E3DED1"/>
                  </a:buClr>
                  <a:buSzPct val="70000"/>
                  <a:buFont typeface="Wingdings 2" charset="2"/>
                  <a:buChar char=""/>
                  <a:defRPr/>
                </a:pPr>
                <a:endParaRPr lang="it-IT" sz="2400">
                  <a:solidFill>
                    <a:schemeClr val="tx2"/>
                  </a:solidFill>
                </a:endParaRPr>
              </a:p>
              <a:p>
                <a:pPr marL="342900" indent="-306000" defTabSz="457200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E3DED1"/>
                  </a:buClr>
                  <a:buSzPct val="70000"/>
                  <a:buFont typeface="Wingdings 2" charset="2"/>
                  <a:buChar char=""/>
                  <a:defRPr/>
                </a:pPr>
                <a:r>
                  <a:rPr lang="it-IT" sz="2400">
                    <a:solidFill>
                      <a:schemeClr val="tx2"/>
                    </a:solidFill>
                  </a:rPr>
                  <a:t>The variance gets smaller as the value of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2400">
                    <a:solidFill>
                      <a:schemeClr val="tx2"/>
                    </a:solidFill>
                  </a:rPr>
                  <a:t> approaches the minimum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55F5551-CBB4-1C85-1756-23BA67D0E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790" y="2189649"/>
                <a:ext cx="3925235" cy="4068230"/>
              </a:xfrm>
              <a:prstGeom prst="rect">
                <a:avLst/>
              </a:prstGeom>
              <a:blipFill>
                <a:blip r:embed="rId7"/>
                <a:stretch>
                  <a:fillRect r="-2333" b="-23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26AE7A6B-A142-555A-FDAB-A511ACD67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3349" y="2265849"/>
            <a:ext cx="5402326" cy="36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57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C159B3-301C-177D-6BE8-85DA9AE69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C02EEEDD-9085-56DF-6246-F68CCAF73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75EA6C7-C9D0-7E0C-665E-E302C4DB2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AC25153D-47F4-ED05-99F2-6D22FBA7F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71AE88-908A-7477-FD7E-EDF49BA2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Ground State of Helium – 4 </a:t>
            </a:r>
            <a:endParaRPr lang="it-IT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D279DF35-20FC-C958-445B-D57EA1F4BA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732448"/>
                <a:ext cx="9733460" cy="4931241"/>
              </a:xfrm>
            </p:spPr>
            <p:txBody>
              <a:bodyPr rtlCol="0" anchor="t">
                <a:normAutofit fontScale="70000" lnSpcReduction="20000"/>
              </a:bodyPr>
              <a:lstStyle/>
              <a:p>
                <a:pPr marL="36900" indent="0" rtl="0">
                  <a:buNone/>
                </a:pPr>
                <a:endParaRPr lang="it-IT" sz="2400"/>
              </a:p>
              <a:p>
                <a:pPr rtl="0"/>
                <a:r>
                  <a:rPr lang="it-IT" sz="2900"/>
                  <a:t>Hamiltonian: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it-IT" sz="2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9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it-IT" sz="2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sz="29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2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9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it-IT" sz="2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8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900"/>
              </a:p>
              <a:p>
                <a:pPr rtl="0"/>
                <a:r>
                  <a:rPr lang="it-IT" sz="2900"/>
                  <a:t>Trial wave function: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320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d>
                            <m:dPr>
                              <m:ctrlPr>
                                <a:rPr lang="it-IT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sup>
                              </m:sSup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t-IT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it-IT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it-IT" sz="2900"/>
              </a:p>
              <a:p>
                <a:pPr rtl="0"/>
                <a:endParaRPr lang="it-IT" sz="2900"/>
              </a:p>
              <a:p>
                <a:pPr rtl="0"/>
                <a:r>
                  <a:rPr lang="it-IT" sz="2900"/>
                  <a:t>Local energy: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sz="2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9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it-IT" sz="2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it-IT" sz="29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it-IT" sz="29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it-IT" sz="2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9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sz="2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it-IT" sz="2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t-IT" sz="29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8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900"/>
              </a:p>
            </p:txBody>
          </p:sp>
        </mc:Choice>
        <mc:Fallback xmlns="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D279DF35-20FC-C958-445B-D57EA1F4B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732448"/>
                <a:ext cx="9733460" cy="4931241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534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B7360F-F7B3-72FD-CB6B-A65784962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36B36039-495A-C124-BADD-7639F0EC9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D899A77-8D85-7E46-2F84-A9B54DF92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4887D26C-7C53-EC55-BD87-D6849243E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3554935-6F3A-5890-7CF7-6C0577E6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Ground State of Helium – 4 </a:t>
            </a:r>
            <a:endParaRPr lang="it-IT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9008AEB2-13D1-115F-91C7-A45A827869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732448"/>
                <a:ext cx="9733460" cy="4931241"/>
              </a:xfrm>
            </p:spPr>
            <p:txBody>
              <a:bodyPr rtlCol="0" anchor="t">
                <a:normAutofit fontScale="77500" lnSpcReduction="20000"/>
              </a:bodyPr>
              <a:lstStyle/>
              <a:p>
                <a:r>
                  <a:rPr lang="it-IT" sz="2400"/>
                  <a:t>The potential is an effective potential that reproduces the spin-isospin-independent interaction between two nucleons at low energies [3]: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=1000 </m:t>
                      </m:r>
                      <m:sSup>
                        <m:sSup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−3 </m:t>
                          </m:r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000" b="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63.35</m:t>
                      </m:r>
                      <m:r>
                        <a:rPr lang="it-IT" sz="2000" b="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1.05 </m:t>
                          </m:r>
                          <m:sSup>
                            <m:s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it-IT" sz="20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−21.5</m:t>
                      </m:r>
                      <m:r>
                        <a:rPr lang="it-IT" sz="2000" b="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0.6 </m:t>
                          </m:r>
                          <m:sSup>
                            <m:s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it-IT" sz="20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it-IT" sz="20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83</m:t>
                      </m:r>
                      <m:r>
                        <a:rPr lang="it-IT" sz="2000" b="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−0.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it-IT" sz="20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it-IT" sz="20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it-IT" sz="2000" b="0" i="1">
                          <a:latin typeface="Cambria Math" panose="02040503050406030204" pitchFamily="18" charset="0"/>
                        </a:rPr>
                        <m:t>1.5 </m:t>
                      </m:r>
                      <m:sSup>
                        <m:sSup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−0.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it-IT" sz="20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it-IT" sz="20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it-IT" sz="2400"/>
              </a:p>
              <a:p>
                <a:pPr marL="36900" indent="0">
                  <a:buNone/>
                </a:pPr>
                <a:endParaRPr lang="it-IT" sz="2400"/>
              </a:p>
              <a:p>
                <a:r>
                  <a:rPr lang="it-IT" sz="2400"/>
                  <a:t>The trial wave function, with 3 free parameters, is a Jastrow correlation factor multiplying an uncorrelated state: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it-IT" sz="24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t-IT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400" b="0" i="1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it-IT" sz="2400" b="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Sup>
                                    <m:sSub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400" b="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sz="2400" b="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it-IT" sz="2400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24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it-IT" sz="24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sz="24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b="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4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it-IT" sz="24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it-IT" sz="2400" b="0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400" b="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it-IT" sz="2400" b="0" i="1">
                                  <a:latin typeface="Cambria Math" panose="02040503050406030204" pitchFamily="18" charset="0"/>
                                </a:rPr>
                                <m:t>)/2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it-IT" sz="2200"/>
              </a:p>
              <a:p>
                <a:pPr marL="36900" indent="0">
                  <a:buNone/>
                </a:pPr>
                <a:r>
                  <a:rPr lang="it-IT" sz="2200"/>
                  <a:t>	which can be written as the product: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it-IT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200" b="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it-IT" sz="22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it-IT" sz="22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d>
                            <m:dPr>
                              <m:ctrlPr>
                                <a:rPr lang="it-IT" sz="2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it-IT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2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sz="22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it-IT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sup>
                              </m:sSup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it-IT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it-IT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2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it-IT" sz="22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sz="22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it-IT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2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t-IT" sz="22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it-IT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it-IT" sz="2200"/>
              </a:p>
              <a:p>
                <a:pPr marL="36900" indent="0">
                  <a:buNone/>
                </a:pPr>
                <a:r>
                  <a:rPr lang="it-IT" sz="2200"/>
                  <a:t>	where </a:t>
                </a:r>
                <a14:m>
                  <m:oMath xmlns:m="http://schemas.openxmlformats.org/officeDocument/2006/math">
                    <m:r>
                      <a:rPr lang="it-IT" sz="220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/8</m:t>
                    </m:r>
                  </m:oMath>
                </a14:m>
                <a:endParaRPr lang="it-IT" sz="2200"/>
              </a:p>
              <a:p>
                <a:endParaRPr lang="it-IT" sz="2400"/>
              </a:p>
            </p:txBody>
          </p:sp>
        </mc:Choice>
        <mc:Fallback xmlns="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9008AEB2-13D1-115F-91C7-A45A82786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732448"/>
                <a:ext cx="9733460" cy="4931241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20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F64D75-7F15-156D-39C7-7941EF6CC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6F077ECB-37E5-84C3-415F-1540BEAC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5451D0-B75C-E39B-D704-9B345186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26490B64-0640-9F61-63B3-F3B3DF9B1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E1C9CBE-442E-047B-0BB5-F8D02EBF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Ground State of Helium – 4 </a:t>
            </a:r>
            <a:endParaRPr lang="it-IT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9B1180D3-6BBC-D52A-51F5-E6F8B5E143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732448"/>
                <a:ext cx="4114715" cy="4931241"/>
              </a:xfrm>
            </p:spPr>
            <p:txBody>
              <a:bodyPr rtlCol="0" anchor="t">
                <a:normAutofit/>
              </a:bodyPr>
              <a:lstStyle/>
              <a:p>
                <a:r>
                  <a:rPr lang="it-IT" sz="2400"/>
                  <a:t>Wave function</a:t>
                </a:r>
              </a:p>
              <a:p>
                <a:pPr lvl="1"/>
                <a:r>
                  <a:rPr kumimoji="0" lang="it-IT" sz="1200" b="0" i="0" u="none" strike="noStrike" kern="1200" cap="none" spc="0" normalizeH="0" baseline="0" noProof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E3DED1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  <a:uLnTx/>
                    <a:uFillTx/>
                    <a:latin typeface="Goudy Old Style"/>
                    <a:ea typeface="+mn-ea"/>
                    <a:cs typeface="+mn-cs"/>
                  </a:rPr>
                  <a:t>The parameters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 b="0" i="0" smtClean="0">
                        <a:latin typeface="Cambria Math" panose="02040503050406030204" pitchFamily="18" charset="0"/>
                      </a:rPr>
                      <m:t>Par</m:t>
                    </m:r>
                    <m:d>
                      <m:dPr>
                        <m:begChr m:val="["/>
                        <m:endChr m:val="]"/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sz="1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2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sz="120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>
                        <a:latin typeface="Cambria Math" panose="02040503050406030204" pitchFamily="18" charset="0"/>
                      </a:rPr>
                      <m:t>Par</m:t>
                    </m:r>
                    <m:d>
                      <m:dPr>
                        <m:begChr m:val="["/>
                        <m:endChr m:val="]"/>
                        <m:ctrlPr>
                          <a:rPr lang="it-IT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sz="12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sz="12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it-IT" sz="120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>
                        <a:latin typeface="Cambria Math" panose="02040503050406030204" pitchFamily="18" charset="0"/>
                      </a:rPr>
                      <m:t>Par</m:t>
                    </m:r>
                    <m:d>
                      <m:dPr>
                        <m:begChr m:val="["/>
                        <m:endChr m:val="]"/>
                        <m:ctrlPr>
                          <a:rPr lang="it-IT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it-IT" sz="120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it-IT" sz="1200"/>
              </a:p>
              <a:p>
                <a:pPr lvl="1"/>
                <a:r>
                  <a:rPr lang="it-IT" sz="1200"/>
                  <a:t>The function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it-IT" sz="1200"/>
                  <a:t> is the square distance between particles</a:t>
                </a:r>
                <a:endParaRPr lang="it-IT" sz="2400"/>
              </a:p>
              <a:p>
                <a:r>
                  <a:rPr lang="it-IT" sz="2400"/>
                  <a:t>Potential</a:t>
                </a:r>
              </a:p>
              <a:p>
                <a:pPr marL="36900" indent="0">
                  <a:buNone/>
                </a:pPr>
                <a:endParaRPr lang="it-IT" sz="2400"/>
              </a:p>
              <a:p>
                <a:r>
                  <a:rPr lang="it-IT" sz="2400"/>
                  <a:t>Kinetic energy </a:t>
                </a:r>
              </a:p>
              <a:p>
                <a:pPr lvl="1"/>
                <a:r>
                  <a:rPr lang="it-IT" sz="1200"/>
                  <a:t>The second-order differential in the kinetic energy is approximated with a centered second difference, and the constant is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it-IT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≃20.72</m:t>
                    </m:r>
                  </m:oMath>
                </a14:m>
                <a:endParaRPr lang="it-IT" sz="1200"/>
              </a:p>
              <a:p>
                <a:endParaRPr lang="it-IT" sz="2400"/>
              </a:p>
            </p:txBody>
          </p:sp>
        </mc:Choice>
        <mc:Fallback xmlns="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9B1180D3-6BBC-D52A-51F5-E6F8B5E143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732448"/>
                <a:ext cx="4114715" cy="4931241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1E7E1520-D781-CAED-8A5C-FD651CACB8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364" y="1732448"/>
            <a:ext cx="4911626" cy="4807814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E66C7994-A085-5235-099D-E8C6F7814328}"/>
              </a:ext>
            </a:extLst>
          </p:cNvPr>
          <p:cNvCxnSpPr>
            <a:cxnSpLocks/>
          </p:cNvCxnSpPr>
          <p:nvPr/>
        </p:nvCxnSpPr>
        <p:spPr>
          <a:xfrm>
            <a:off x="4518991" y="2009124"/>
            <a:ext cx="1674192" cy="0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64CDEF3A-0931-7A0C-186F-45D78B5F9474}"/>
              </a:ext>
            </a:extLst>
          </p:cNvPr>
          <p:cNvCxnSpPr>
            <a:cxnSpLocks/>
          </p:cNvCxnSpPr>
          <p:nvPr/>
        </p:nvCxnSpPr>
        <p:spPr>
          <a:xfrm>
            <a:off x="3849284" y="3508829"/>
            <a:ext cx="2343899" cy="0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A1AEE913-A3C9-0B94-B56E-B63765A330C8}"/>
              </a:ext>
            </a:extLst>
          </p:cNvPr>
          <p:cNvCxnSpPr>
            <a:cxnSpLocks/>
          </p:cNvCxnSpPr>
          <p:nvPr/>
        </p:nvCxnSpPr>
        <p:spPr>
          <a:xfrm>
            <a:off x="4485860" y="4652932"/>
            <a:ext cx="1707323" cy="0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196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88BCF-18B1-9B7B-F796-94496010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95A1DAAE-A147-9C76-43A8-870E6069E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6EF1FFA-A684-93B4-7B66-FB24D43B7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C4BE50FD-0A16-6B2E-F609-EAC9FD8A1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5CBECA9-8B97-9728-842F-352D178D7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Ground State of Helium – 4 </a:t>
            </a:r>
            <a:endParaRPr lang="it-IT" sz="4000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A44F3497-0229-CDEE-4FE9-1E2D3D0A7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2310" y="1732448"/>
            <a:ext cx="9726602" cy="4931241"/>
          </a:xfrm>
        </p:spPr>
        <p:txBody>
          <a:bodyPr rtlCol="0" anchor="t">
            <a:normAutofit/>
          </a:bodyPr>
          <a:lstStyle/>
          <a:p>
            <a:r>
              <a:rPr lang="it-IT" sz="2400"/>
              <a:t>As the final goal for parameters, we take the values from ref. [1]</a:t>
            </a:r>
          </a:p>
          <a:p>
            <a:endParaRPr lang="it-IT" sz="2400"/>
          </a:p>
          <a:p>
            <a:endParaRPr lang="it-IT" sz="2400"/>
          </a:p>
          <a:p>
            <a:r>
              <a:rPr lang="it-IT" sz="2400"/>
              <a:t>The code structure is the same as in the 1d harmonic oscillator case, with the difference that now we are varying 3 parameters: </a:t>
            </a:r>
          </a:p>
          <a:p>
            <a:endParaRPr lang="it-IT" sz="2400"/>
          </a:p>
          <a:p>
            <a:endParaRPr lang="it-IT" sz="240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F20904F-6BD1-7FCF-B238-3B07423FE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6009" y="2370831"/>
            <a:ext cx="4876406" cy="32664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56C22C5-02C0-9008-D4E7-927C757249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8185" y="4409182"/>
            <a:ext cx="6352053" cy="79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3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624E9-66CD-5057-C928-1B9543C65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B096B002-1C50-C993-A566-58D3D174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BEEF98-DFF0-E6C4-1AE2-A5EFD66F4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36E78763-4840-2BB1-5430-977F01DD5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F642812-A127-B918-6905-4B7875A4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Ground State of Helium – 4: results </a:t>
            </a:r>
            <a:endParaRPr lang="it-IT" sz="4000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3A36D1FE-B74B-4D36-4BFA-169D27C02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2310" y="1732448"/>
            <a:ext cx="4114715" cy="4931241"/>
          </a:xfrm>
        </p:spPr>
        <p:txBody>
          <a:bodyPr rtlCol="0" anchor="t">
            <a:normAutofit lnSpcReduction="10000"/>
          </a:bodyPr>
          <a:lstStyle/>
          <a:p>
            <a:r>
              <a:rPr lang="it-IT" sz="2400"/>
              <a:t>Varying the parameter steps and the number of iterations of the VMC cycle, the results are visibly different</a:t>
            </a:r>
          </a:p>
          <a:p>
            <a:endParaRPr lang="it-IT" sz="2400"/>
          </a:p>
          <a:p>
            <a:r>
              <a:rPr lang="it-IT" sz="2400"/>
              <a:t>The starting parameters that optimize the precision and the running time are: </a:t>
            </a:r>
          </a:p>
          <a:p>
            <a:pPr lvl="1"/>
            <a:r>
              <a:rPr lang="it-IT" sz="2200"/>
              <a:t>step1 = 10/100</a:t>
            </a:r>
          </a:p>
          <a:p>
            <a:pPr lvl="1"/>
            <a:r>
              <a:rPr lang="it-IT" sz="2200"/>
              <a:t>step2 = 25/100</a:t>
            </a:r>
          </a:p>
          <a:p>
            <a:pPr lvl="1"/>
            <a:r>
              <a:rPr lang="it-IT" sz="2200"/>
              <a:t>Step3 = 50/100</a:t>
            </a:r>
          </a:p>
        </p:txBody>
      </p:sp>
      <p:pic>
        <p:nvPicPr>
          <p:cNvPr id="5" name="Immagine 4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AB4EA48B-0DA6-A58A-5F72-5BE21A0740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42" t="5751" r="17059" b="15556"/>
          <a:stretch>
            <a:fillRect/>
          </a:stretch>
        </p:blipFill>
        <p:spPr>
          <a:xfrm>
            <a:off x="7446759" y="1732448"/>
            <a:ext cx="3562502" cy="46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55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83305D-CD59-E851-A148-F7A667E68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5B0025BC-A666-2F78-5B7D-799F8A033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8A9CC23-E84B-C8FF-0102-3589E6426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60E25104-2BA9-E082-AEF8-90938503B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BACF0AE-A00B-1D20-236D-1090E0BFC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References</a:t>
            </a:r>
            <a:endParaRPr lang="it-IT" sz="4000" dirty="0"/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8A31A785-73F9-27AC-AB7A-EAA112D58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2310" y="1732448"/>
            <a:ext cx="9733460" cy="4931241"/>
          </a:xfrm>
        </p:spPr>
        <p:txBody>
          <a:bodyPr rtlCol="0" anchor="t">
            <a:normAutofit/>
          </a:bodyPr>
          <a:lstStyle/>
          <a:p>
            <a:pPr marL="494100" indent="-457200">
              <a:buFont typeface="+mj-lt"/>
              <a:buAutoNum type="arabicPeriod"/>
            </a:pPr>
            <a:r>
              <a:rPr lang="it-IT" sz="2400"/>
              <a:t>R. Guardiola, "Monte Carlo Methods in Quantum Many Body Theories", 1998, DOI: 10.1007/BFb0104529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400"/>
              <a:t>R. F. Bishop, E. Buendia, M. F. Flynn and R. Guardiola, "Diffusion Monte Carlo Determination of the Binding Energy of the 4He Nucleus for Model Wigner Potentials", 1992, DOI: 10.1088/0954-3899/18/2/002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400"/>
              <a:t>I. R. Afnan, Y. C. Tang, "Investigation of Nuclear Three- and Four-Body Systems with Soft-Core Nucleon-Nucleon Potentials", 1968, DOI: 10.1103/PhysRev.175.1337</a:t>
            </a:r>
          </a:p>
          <a:p>
            <a:pPr marL="494100" indent="-457200">
              <a:buFont typeface="+mj-lt"/>
              <a:buAutoNum type="arabicPeriod"/>
            </a:pPr>
            <a:r>
              <a:rPr lang="it-IT" sz="2400"/>
              <a:t>A. Gezerlis, "Numerical Methods in Physics with Python", ch. 7, 2020, DOI: 10.1017/9781108772310</a:t>
            </a:r>
          </a:p>
        </p:txBody>
      </p:sp>
    </p:spTree>
    <p:extLst>
      <p:ext uri="{BB962C8B-B14F-4D97-AF65-F5344CB8AC3E}">
        <p14:creationId xmlns:p14="http://schemas.microsoft.com/office/powerpoint/2010/main" val="285303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BADFD7-DD2A-248A-3D04-AAB564A6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8CC88929-4648-34AE-B791-EE7BA0948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02D05E1-42BE-C387-1B33-7994BAAC4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1EE33F50-6FF2-71E8-A614-7FE91BEC2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F3D1035-AE40-2EC2-B2AC-DC1A7EB32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Markov Chains and Metropolis Algorithm</a:t>
            </a:r>
            <a:endParaRPr lang="it-IT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D0E39369-C00E-117F-7E41-3A24500571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732449"/>
                <a:ext cx="9161779" cy="4711894"/>
              </a:xfrm>
            </p:spPr>
            <p:txBody>
              <a:bodyPr rtlCol="0" anchor="t">
                <a:normAutofit fontScale="85000" lnSpcReduction="20000"/>
              </a:bodyPr>
              <a:lstStyle/>
              <a:p>
                <a:pPr rtl="0"/>
                <a:endParaRPr lang="it-IT" sz="2400"/>
              </a:p>
              <a:p>
                <a:pPr rtl="0"/>
                <a:r>
                  <a:rPr lang="it-IT" sz="2400"/>
                  <a:t>A Markov chain is a discrete set of states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2400"/>
                  <a:t> with a rule that defines the transition probability between states</a:t>
                </a:r>
              </a:p>
              <a:p>
                <a:r>
                  <a:rPr lang="it-IT" sz="2400"/>
                  <a:t>To generate this set of random numbers from a known PDF we use the Metropolis algorithm: </a:t>
                </a:r>
              </a:p>
              <a:p>
                <a:pPr lvl="1"/>
                <a:r>
                  <a:rPr lang="it-IT" sz="2200"/>
                  <a:t>Generate a starting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20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sz="2200"/>
              </a:p>
              <a:p>
                <a:pPr lvl="1"/>
                <a:r>
                  <a:rPr lang="it-IT" sz="2200"/>
                  <a:t>Generate a random step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it-IT" sz="2200"/>
              </a:p>
              <a:p>
                <a:pPr lvl="1"/>
                <a:r>
                  <a:rPr lang="it-IT" sz="2200"/>
                  <a:t>Metropolis question: </a:t>
                </a:r>
              </a:p>
              <a:p>
                <a:pPr lvl="2"/>
                <a:r>
                  <a:rPr lang="it-IT" sz="190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900"/>
                  <a:t>, the transition is accepted</a:t>
                </a:r>
              </a:p>
              <a:p>
                <a:pPr lvl="2"/>
                <a:r>
                  <a:rPr lang="it-IT" sz="190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900"/>
                  <a:t>, we evaluate the state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900"/>
                  <a:t>, meaning that: </a:t>
                </a:r>
              </a:p>
              <a:p>
                <a:pPr lvl="3"/>
                <a:r>
                  <a:rPr lang="it-IT" sz="1700"/>
                  <a:t>If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𝑟𝑎𝑛𝑑</m:t>
                    </m:r>
                  </m:oMath>
                </a14:m>
                <a:r>
                  <a:rPr lang="it-IT" sz="1800" b="0"/>
                  <a:t>(), the transition is accepted</a:t>
                </a:r>
              </a:p>
              <a:p>
                <a:pPr lvl="3"/>
                <a:r>
                  <a:rPr lang="it-IT" sz="1700"/>
                  <a:t>If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𝑟𝑎𝑛𝑑</m:t>
                    </m:r>
                  </m:oMath>
                </a14:m>
                <a:r>
                  <a:rPr lang="it-IT" sz="1800"/>
                  <a:t>(), the transition is rejected and the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800" b="0"/>
                  <a:t> becomes the next step in the Markov chain</a:t>
                </a:r>
                <a:endParaRPr lang="it-IT" sz="2400"/>
              </a:p>
              <a:p>
                <a:pPr rtl="0"/>
                <a:endParaRPr lang="it-IT" sz="2400" dirty="0"/>
              </a:p>
            </p:txBody>
          </p:sp>
        </mc:Choice>
        <mc:Fallback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D0E39369-C00E-117F-7E41-3A2450057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732449"/>
                <a:ext cx="9161779" cy="4711894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242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0DFF39-9AAD-5CBA-CF15-39257539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915A8B5C-D587-536A-A3DD-606C2AAE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76E9173-4286-16D4-45BE-7C4E7FB7B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774243C1-5CC9-EB74-C5A1-19A83128A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D20164F-8200-D2DF-041E-44CA4363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Markov Chains and Metropolis Algorithm</a:t>
            </a:r>
            <a:endParaRPr lang="it-IT" sz="4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FDA3CBA-E212-C666-1288-A903758878E4}"/>
              </a:ext>
            </a:extLst>
          </p:cNvPr>
          <p:cNvSpPr txBox="1"/>
          <p:nvPr/>
        </p:nvSpPr>
        <p:spPr>
          <a:xfrm>
            <a:off x="2142310" y="4825388"/>
            <a:ext cx="8874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tx2"/>
                </a:solidFill>
              </a:rPr>
              <a:t>An example of Metropolis algorithm to generate a random set of coordinates. The probability is given by the 1D harmonic oscillator wave function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E7CAD9F-C7F5-AA23-8B7B-B3D0E35D1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2310" y="2072763"/>
            <a:ext cx="9616163" cy="229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0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8F01E-BE2D-EA9E-E75B-7D2C85E54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F8E84857-1579-9460-00F5-771C495A2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B6BF5CB-C9A3-D0DD-4C5F-0562C799B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1A89D267-6465-CB2C-C552-E217226C3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191C2EA-0049-DDF1-004E-56D986D9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Importance Sampling</a:t>
            </a:r>
            <a:endParaRPr lang="it-IT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07F3609A-B13B-AA19-A609-541D3402C3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843285"/>
                <a:ext cx="9161779" cy="4682206"/>
              </a:xfrm>
            </p:spPr>
            <p:txBody>
              <a:bodyPr rtlCol="0" anchor="t">
                <a:normAutofit/>
              </a:bodyPr>
              <a:lstStyle/>
              <a:p>
                <a:r>
                  <a:rPr lang="it-IT" sz="2400"/>
                  <a:t>The expectation value of some function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400"/>
                  <a:t> can be calculated using an importance sampling probability distribution function (PDF)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it-IT" sz="2400"/>
                  <a:t>: </a:t>
                </a:r>
              </a:p>
              <a:p>
                <a:pPr marL="36900" indent="0">
                  <a:buNone/>
                </a:pPr>
                <a:endParaRPr lang="it-IT" sz="2400" b="0" i="1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it-IT" sz="2400"/>
              </a:p>
              <a:p>
                <a:pPr rtl="0"/>
                <a:endParaRPr lang="it-IT" sz="2400"/>
              </a:p>
              <a:p>
                <a:pPr rtl="0"/>
                <a:r>
                  <a:rPr lang="it-IT" sz="2400"/>
                  <a:t>The resulting expectation value is more precise than without importance sampling</a:t>
                </a:r>
                <a:endParaRPr lang="it-IT" sz="2400" dirty="0"/>
              </a:p>
            </p:txBody>
          </p:sp>
        </mc:Choice>
        <mc:Fallback xmlns="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07F3609A-B13B-AA19-A609-541D3402C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843285"/>
                <a:ext cx="9161779" cy="4682206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314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386135-E304-DC8D-8768-F0F7214C0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DB4A7843-DEC3-CEE4-9722-A075F7F46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EDE8FF7-1E99-B82E-F9F5-26581011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9815DE20-1FD4-5242-6A99-8EE4DC404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C2E3FDB-EB6D-FD7B-2758-F6A6DDA54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Variational Principle</a:t>
            </a:r>
            <a:endParaRPr lang="it-IT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85AE4DCE-FA18-AA80-9A04-24EB5D1F77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454726"/>
                <a:ext cx="9161779" cy="5140037"/>
              </a:xfrm>
            </p:spPr>
            <p:txBody>
              <a:bodyPr rtlCol="0" anchor="t">
                <a:normAutofit/>
              </a:bodyPr>
              <a:lstStyle/>
              <a:p>
                <a:pPr marL="36900" indent="0" rtl="0">
                  <a:buNone/>
                </a:pPr>
                <a:endParaRPr lang="it-IT" sz="1800"/>
              </a:p>
              <a:p>
                <a:r>
                  <a:rPr lang="it-IT" sz="1800"/>
                  <a:t>Given a Hamiltonian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it-IT" sz="1800"/>
                  <a:t> and a trial wave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 b="0" i="0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it-IT" sz="1800"/>
                  <a:t>, an upper bound to the ground state energy is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it-IT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800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p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m:rPr>
                                  <m:sty m:val="p"/>
                                </m:rPr>
                                <a:rPr lang="it-IT" sz="1800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800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^2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it-IT" sz="1800"/>
              </a:p>
              <a:p>
                <a:r>
                  <a:rPr lang="it-IT" sz="1800"/>
                  <a:t>We can define a PDF and a local energy:</a:t>
                </a:r>
                <a:endParaRPr lang="it-IT" sz="1800">
                  <a:sym typeface="Wingdings" panose="05000000000000000000" pitchFamily="2" charset="2"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800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  <m:d>
                                    <m:dPr>
                                      <m:ctrlPr>
                                        <a:rPr lang="it-IT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1800" b="0" i="0" smtClean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1800">
                                          <a:latin typeface="Cambria Math" panose="02040503050406030204" pitchFamily="18" charset="0"/>
                                        </a:rPr>
                                        <m:t>Ψ</m:t>
                                      </m:r>
                                      <m:d>
                                        <m:dPr>
                                          <m:ctrlP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1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t-IT" sz="1800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it-IT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80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it-IT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800">
                  <a:sym typeface="Wingdings" panose="05000000000000000000" pitchFamily="2" charset="2"/>
                </a:endParaRPr>
              </a:p>
              <a:p>
                <a:pPr rtl="0"/>
                <a:endParaRPr lang="it-IT" sz="1800">
                  <a:sym typeface="Wingdings" panose="05000000000000000000" pitchFamily="2" charset="2"/>
                </a:endParaRPr>
              </a:p>
              <a:p>
                <a:pPr rtl="0"/>
                <a:r>
                  <a:rPr lang="it-IT" sz="1800">
                    <a:sym typeface="Wingdings" panose="05000000000000000000" pitchFamily="2" charset="2"/>
                  </a:rPr>
                  <a:t>The expectation value becomes </a:t>
                </a:r>
                <a:endParaRPr lang="it-IT" sz="1800" dirty="0">
                  <a:sym typeface="Wingdings" panose="05000000000000000000" pitchFamily="2" charset="2"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it-IT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it-IT" sz="180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85AE4DCE-FA18-AA80-9A04-24EB5D1F7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454726"/>
                <a:ext cx="9161779" cy="5140037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074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2D2212-3962-C667-A5A9-C5BAE7FD2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87503576-9899-E954-3151-DF2CBAE1E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5A9A7E-5C95-AA84-4CA6-791AD95EC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996E5918-97E1-3876-1218-43E05E9F7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8BB60AB8-C148-E909-44C9-945BA2C20D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572429"/>
                <a:ext cx="9161779" cy="5053658"/>
              </a:xfrm>
            </p:spPr>
            <p:txBody>
              <a:bodyPr rtlCol="0" anchor="t">
                <a:normAutofit/>
              </a:bodyPr>
              <a:lstStyle/>
              <a:p>
                <a:pPr marL="36900" indent="0" rtl="0">
                  <a:buNone/>
                </a:pPr>
                <a:endParaRPr lang="it-IT" sz="2400"/>
              </a:p>
              <a:p>
                <a:pPr rtl="0"/>
                <a:r>
                  <a:rPr lang="it-IT" sz="2400"/>
                  <a:t>Consider </a:t>
                </a:r>
                <a14:m>
                  <m:oMath xmlns:m="http://schemas.openxmlformats.org/officeDocument/2006/math">
                    <m:r>
                      <a:rPr lang="it-IT" sz="24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2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400"/>
                  <a:t> as the importance sampling distribution function</a:t>
                </a:r>
              </a:p>
              <a:p>
                <a:pPr marL="36900" indent="0">
                  <a:buNone/>
                </a:pPr>
                <a:endParaRPr lang="it-IT" sz="2400"/>
              </a:p>
              <a:p>
                <a:pPr rtl="0"/>
                <a:r>
                  <a:rPr lang="it-IT" sz="2400"/>
                  <a:t>We use the variational Monte Carlo method in order to find the best parameters to represent the 1D harmonic oscillator and the He4 ground state wave functions</a:t>
                </a:r>
              </a:p>
              <a:p>
                <a:pPr marL="36900" indent="0" rtl="0">
                  <a:buNone/>
                </a:pPr>
                <a:endParaRPr lang="it-IT" sz="2400"/>
              </a:p>
              <a:p>
                <a:pPr rtl="0"/>
                <a:r>
                  <a:rPr lang="it-IT" sz="2400"/>
                  <a:t>The ground state is found by searching the energy minimum, varying the parameters of a chosen trial wave function</a:t>
                </a:r>
              </a:p>
            </p:txBody>
          </p:sp>
        </mc:Choice>
        <mc:Fallback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8BB60AB8-C148-E909-44C9-945BA2C20D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572429"/>
                <a:ext cx="9161779" cy="5053658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1">
            <a:extLst>
              <a:ext uri="{FF2B5EF4-FFF2-40B4-BE49-F238E27FC236}">
                <a16:creationId xmlns:a16="http://schemas.microsoft.com/office/drawing/2014/main" id="{FF9CF8BE-CE3E-E419-C642-FAE5E58FF44C}"/>
              </a:ext>
            </a:extLst>
          </p:cNvPr>
          <p:cNvSpPr txBox="1">
            <a:spLocks/>
          </p:cNvSpPr>
          <p:nvPr/>
        </p:nvSpPr>
        <p:spPr>
          <a:xfrm>
            <a:off x="2142310" y="601979"/>
            <a:ext cx="9296308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000"/>
              <a:t>Variational Monte Carlo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2825507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3F1CA3-8FEF-E5F3-B7C4-DFA6BB656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25BB81C5-0C60-E01F-6EEC-09581FF79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1A92033-EFA2-8FCF-6B75-81B0EAA37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CFA77997-EB7B-7981-BC36-5B103643B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514279A5-1FCC-0488-71A9-4D3CC3F553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732449"/>
                <a:ext cx="9161779" cy="4652022"/>
              </a:xfrm>
            </p:spPr>
            <p:txBody>
              <a:bodyPr rtlCol="0" anchor="t">
                <a:normAutofit/>
              </a:bodyPr>
              <a:lstStyle/>
              <a:p>
                <a:r>
                  <a:rPr lang="it-IT" sz="2400"/>
                  <a:t>To overcome fluctuations around the minimum we use a technique called correlated sampling: assume a fixed parameter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sz="2400"/>
                  <a:t> (or set) near the minimum, and compute the energy for a random parameter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2400"/>
                  <a:t> with the following equality: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400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  <m:d>
                                    <m:d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  <m:d>
                                            <m:dPr>
                                              <m:ctrlP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  <m:d>
                                            <m:dPr>
                                              <m:ctrlP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40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  <m:d>
                                    <m:d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  <m:d>
                                            <m:dPr>
                                              <m:ctrlP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400">
                                              <a:latin typeface="Cambria Math" panose="02040503050406030204" pitchFamily="18" charset="0"/>
                                            </a:rPr>
                                            <m:t>Ψ</m:t>
                                          </m:r>
                                          <m:d>
                                            <m:dPr>
                                              <m:ctrlP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it-IT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it-IT" sz="2400" b="0"/>
              </a:p>
              <a:p>
                <a:r>
                  <a:rPr lang="it-IT" sz="2400"/>
                  <a:t>This way, the importance sampling function is fixed and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sz="2400">
                                <a:latin typeface="Cambria Math" panose="02040503050406030204" pitchFamily="18" charset="0"/>
                              </a:rPr>
                              <m:t>Ψ</m:t>
                            </m:r>
                            <m:d>
                              <m:d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2400" b="0"/>
                  <a:t>. </a:t>
                </a:r>
              </a:p>
            </p:txBody>
          </p:sp>
        </mc:Choice>
        <mc:Fallback xmlns="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514279A5-1FCC-0488-71A9-4D3CC3F553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732449"/>
                <a:ext cx="9161779" cy="4652022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1">
            <a:extLst>
              <a:ext uri="{FF2B5EF4-FFF2-40B4-BE49-F238E27FC236}">
                <a16:creationId xmlns:a16="http://schemas.microsoft.com/office/drawing/2014/main" id="{BAF4099B-843D-0A9C-10C4-92F75B6B60E6}"/>
              </a:ext>
            </a:extLst>
          </p:cNvPr>
          <p:cNvSpPr txBox="1">
            <a:spLocks/>
          </p:cNvSpPr>
          <p:nvPr/>
        </p:nvSpPr>
        <p:spPr>
          <a:xfrm>
            <a:off x="2142310" y="601979"/>
            <a:ext cx="9296308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4000"/>
              <a:t>Variational Monte Carlo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515299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F73370-3B45-1F0D-EF5E-08937F7BF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C26A6F3B-DC03-2A24-6BF2-BF7CF7F2D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301F9EC-2003-374E-4E36-F227BAA2D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257870C2-27A1-395D-125B-90BE1082F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1E98D53-57D1-0650-0DE6-7EC21DC8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1D Harmonic Oscillator</a:t>
            </a:r>
            <a:endParaRPr lang="it-IT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41264AD0-F5E2-4805-AE64-A2E81F8A0F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732448"/>
                <a:ext cx="9733460" cy="4931241"/>
              </a:xfrm>
            </p:spPr>
            <p:txBody>
              <a:bodyPr rtlCol="0" anchor="t">
                <a:normAutofit fontScale="62500" lnSpcReduction="20000"/>
              </a:bodyPr>
              <a:lstStyle/>
              <a:p>
                <a:pPr marL="36900" indent="0" rtl="0">
                  <a:buNone/>
                </a:pPr>
                <a:endParaRPr lang="it-IT" sz="2400"/>
              </a:p>
              <a:p>
                <a:pPr rtl="0"/>
                <a:r>
                  <a:rPr lang="it-IT" sz="2900"/>
                  <a:t>Hamiltonian: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it-IT" sz="2900"/>
              </a:p>
              <a:p>
                <a:pPr rtl="0"/>
                <a:r>
                  <a:rPr lang="it-IT" sz="2900"/>
                  <a:t>Trial wave function: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2900" b="0" i="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lang="it-IT" sz="2900"/>
              </a:p>
              <a:p>
                <a:pPr rtl="0"/>
                <a:endParaRPr lang="it-IT" sz="2900"/>
              </a:p>
              <a:p>
                <a:pPr rtl="0"/>
                <a:r>
                  <a:rPr lang="it-IT" sz="2900"/>
                  <a:t>Local energy: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m:rPr>
                              <m:sty m:val="p"/>
                            </m:rPr>
                            <a:rPr lang="it-IT" sz="29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t-IT" sz="29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it-IT" sz="2900"/>
              </a:p>
              <a:p>
                <a:r>
                  <a:rPr lang="it-IT" sz="2900"/>
                  <a:t>We want to find the minimum of: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  <m:r>
                        <a:rPr lang="it-IT" sz="29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it-IT" sz="29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2900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it-IT" sz="29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it-IT" sz="290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41264AD0-F5E2-4805-AE64-A2E81F8A0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732448"/>
                <a:ext cx="9733460" cy="4931241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964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0F4104-5ADB-CDCE-09D2-2B6BA7BB3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tangolo 54">
            <a:extLst>
              <a:ext uri="{FF2B5EF4-FFF2-40B4-BE49-F238E27FC236}">
                <a16:creationId xmlns:a16="http://schemas.microsoft.com/office/drawing/2014/main" id="{7D021F2D-16F6-70A5-89AA-B47F7356B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A189246-E38F-BB1F-A5C8-72B1F1D8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9144" b="-1"/>
          <a:stretch/>
        </p:blipFill>
        <p:spPr>
          <a:xfrm>
            <a:off x="-8622" y="10"/>
            <a:ext cx="1880965" cy="6857990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8B94A20E-228E-584B-8A53-95A806B08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97135B6-EDF4-BA01-560B-CFC622E5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10" y="609600"/>
            <a:ext cx="9296308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it-IT" sz="4000"/>
              <a:t>1D Harmonic Oscillator</a:t>
            </a:r>
            <a:endParaRPr lang="it-IT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B6A1C102-248A-4954-0143-50667CB30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2310" y="1732449"/>
                <a:ext cx="4114715" cy="4652022"/>
              </a:xfrm>
            </p:spPr>
            <p:txBody>
              <a:bodyPr rtlCol="0" anchor="t">
                <a:normAutofit fontScale="92500" lnSpcReduction="10000"/>
              </a:bodyPr>
              <a:lstStyle/>
              <a:p>
                <a:pPr marL="36900" indent="0" rtl="0">
                  <a:buNone/>
                </a:pPr>
                <a:endParaRPr lang="it-IT" sz="2400"/>
              </a:p>
              <a:p>
                <a:pPr rtl="0"/>
                <a:r>
                  <a:rPr lang="it-IT" sz="2400"/>
                  <a:t>Start by defining the local energy and the wave function, and by initializing the necessary parameters: </a:t>
                </a:r>
              </a:p>
              <a:p>
                <a:pPr rtl="0"/>
                <a:endParaRPr lang="it-IT" sz="2400"/>
              </a:p>
              <a:p>
                <a:pPr rtl="0"/>
                <a:r>
                  <a:rPr lang="it-IT" sz="2400"/>
                  <a:t>Then, find a set of steps with the Metropolis algorithm, by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it-IT" sz="2400">
                                <a:latin typeface="Cambria Math" panose="02040503050406030204" pitchFamily="18" charset="0"/>
                              </a:rPr>
                              <m:t>Ψ</m:t>
                            </m:r>
                            <m:d>
                              <m:d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240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it-IT" sz="2400"/>
                  <a:t> to define the probabilities for each step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sz="2400"/>
              </a:p>
              <a:p>
                <a:pPr marL="36900" indent="0" rtl="0">
                  <a:buNone/>
                </a:pPr>
                <a:endParaRPr lang="it-IT" sz="2400"/>
              </a:p>
            </p:txBody>
          </p:sp>
        </mc:Choice>
        <mc:Fallback xmlns="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B6A1C102-248A-4954-0143-50667CB30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310" y="1732449"/>
                <a:ext cx="4114715" cy="4652022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9553D75-D287-A98E-F85B-77122A87535A}"/>
                  </a:ext>
                </a:extLst>
              </p:cNvPr>
              <p:cNvSpPr txBox="1"/>
              <p:nvPr/>
            </p:nvSpPr>
            <p:spPr>
              <a:xfrm>
                <a:off x="6353811" y="5725180"/>
                <a:ext cx="5668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>
                    <a:solidFill>
                      <a:schemeClr val="tx2"/>
                    </a:solidFill>
                  </a:rPr>
                  <a:t>To construct the Markov chain, we use the value of </a:t>
                </a:r>
                <a14:m>
                  <m:oMath xmlns:m="http://schemas.openxmlformats.org/officeDocument/2006/math">
                    <m:r>
                      <a:rPr lang="it-IT" sz="1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1400">
                    <a:solidFill>
                      <a:schemeClr val="tx2"/>
                    </a:solidFill>
                  </a:rPr>
                  <a:t> in the minimum, which is </a:t>
                </a:r>
                <a14:m>
                  <m:oMath xmlns:m="http://schemas.openxmlformats.org/officeDocument/2006/math">
                    <m:r>
                      <a:rPr lang="it-IT" sz="1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it-IT" sz="1400">
                  <a:solidFill>
                    <a:schemeClr val="tx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9553D75-D287-A98E-F85B-77122A875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811" y="5725180"/>
                <a:ext cx="5668706" cy="523220"/>
              </a:xfrm>
              <a:prstGeom prst="rect">
                <a:avLst/>
              </a:prstGeom>
              <a:blipFill>
                <a:blip r:embed="rId8"/>
                <a:stretch>
                  <a:fillRect l="-323" t="-1163" r="-215" b="-127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009AC49-F39C-CE48-76E1-B88C00D90D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3811" y="1828608"/>
            <a:ext cx="2584351" cy="227945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497EDAA-2F11-0642-572E-17B69FEFC8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3811" y="4356622"/>
            <a:ext cx="5511618" cy="129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474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09_TF55705232.potx" id="{9AB85140-8137-4882-A269-A99A969389E2}" vid="{91349CD9-E240-460F-BB33-26349DC4D00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{6CC8C517-C275-4229-BF82-973029DB29ED}tf55705232_win32</Template>
  <TotalTime>621</TotalTime>
  <Words>1046</Words>
  <Application>Microsoft Office PowerPoint</Application>
  <PresentationFormat>Widescreen</PresentationFormat>
  <Paragraphs>145</Paragraphs>
  <Slides>18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Calibri</vt:lpstr>
      <vt:lpstr>Cambria Math</vt:lpstr>
      <vt:lpstr>Goudy Old Style</vt:lpstr>
      <vt:lpstr>Wingdings</vt:lpstr>
      <vt:lpstr>Wingdings 2</vt:lpstr>
      <vt:lpstr>SlateVTI</vt:lpstr>
      <vt:lpstr>Variational Monte Carlo method</vt:lpstr>
      <vt:lpstr>Markov Chains and Metropolis Algorithm</vt:lpstr>
      <vt:lpstr>Markov Chains and Metropolis Algorithm</vt:lpstr>
      <vt:lpstr>Importance Sampling</vt:lpstr>
      <vt:lpstr>Variational Principle</vt:lpstr>
      <vt:lpstr>Presentazione standard di PowerPoint</vt:lpstr>
      <vt:lpstr>Presentazione standard di PowerPoint</vt:lpstr>
      <vt:lpstr>1D Harmonic Oscillator</vt:lpstr>
      <vt:lpstr>1D Harmonic Oscillator</vt:lpstr>
      <vt:lpstr>1D Harmonic Oscillator</vt:lpstr>
      <vt:lpstr>1D Harmonic Oscillator</vt:lpstr>
      <vt:lpstr>1D Harmonic Oscillator: results</vt:lpstr>
      <vt:lpstr>Ground State of Helium – 4 </vt:lpstr>
      <vt:lpstr>Ground State of Helium – 4 </vt:lpstr>
      <vt:lpstr>Ground State of Helium – 4 </vt:lpstr>
      <vt:lpstr>Ground State of Helium – 4 </vt:lpstr>
      <vt:lpstr>Ground State of Helium – 4: results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Ilaria Carpi - ilaria.carpi@studio.unibo.it</dc:creator>
  <cp:lastModifiedBy>Ilaria Carpi - ilaria.carpi@studio.unibo.it</cp:lastModifiedBy>
  <cp:revision>19</cp:revision>
  <dcterms:created xsi:type="dcterms:W3CDTF">2025-05-09T15:11:33Z</dcterms:created>
  <dcterms:modified xsi:type="dcterms:W3CDTF">2025-07-23T15:03:17Z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